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66" r:id="rId2"/>
    <p:sldId id="265" r:id="rId3"/>
    <p:sldId id="258" r:id="rId4"/>
    <p:sldId id="261" r:id="rId5"/>
    <p:sldId id="263" r:id="rId6"/>
    <p:sldId id="262" r:id="rId7"/>
    <p:sldId id="264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39" autoAdjust="0"/>
  </p:normalViewPr>
  <p:slideViewPr>
    <p:cSldViewPr>
      <p:cViewPr>
        <p:scale>
          <a:sx n="98" d="100"/>
          <a:sy n="98" d="100"/>
        </p:scale>
        <p:origin x="-576" y="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6" d="100"/>
        <a:sy n="156" d="100"/>
      </p:scale>
      <p:origin x="0" y="10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B624A-F2E0-42B7-9DC2-46AED9ED5E26}" type="datetimeFigureOut">
              <a:rPr lang="en-US" smtClean="0"/>
              <a:pPr/>
              <a:t>6/17/2018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42203-1F88-4E54-9D80-AA60540C3419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74A48-36CD-4367-9556-94BC29B97090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2C650-68BF-4FAD-9C44-6D5453DC33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9436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2C650-68BF-4FAD-9C44-6D5453DC33B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2C650-68BF-4FAD-9C44-6D5453DC33B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021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0300"/>
            <a:ext cx="7543800" cy="1143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6858000" cy="74295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514350"/>
            <a:ext cx="7239000" cy="291465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514351"/>
            <a:ext cx="1828800" cy="405764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514351"/>
            <a:ext cx="5715000" cy="36576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457450"/>
            <a:ext cx="7543800" cy="12573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714750"/>
            <a:ext cx="6858000" cy="685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342900"/>
            <a:ext cx="4594934" cy="30860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342900"/>
            <a:ext cx="2673657" cy="30861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153444" y="1885752"/>
            <a:ext cx="28575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342900"/>
            <a:ext cx="7543800" cy="21717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2628900"/>
            <a:ext cx="7391400" cy="6036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1800" cy="12001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514350"/>
            <a:ext cx="7543800" cy="2914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465658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4656582"/>
            <a:ext cx="4873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4265676"/>
            <a:ext cx="762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-785836"/>
            <a:ext cx="7215238" cy="2214560"/>
          </a:xfrm>
        </p:spPr>
        <p:txBody>
          <a:bodyPr>
            <a:normAutofit/>
          </a:bodyPr>
          <a:lstStyle/>
          <a:p>
            <a:r>
              <a:rPr lang="en-IN" sz="4000" b="1" dirty="0" smtClean="0"/>
              <a:t>CRM 11- Manipur</a:t>
            </a:r>
            <a:br>
              <a:rPr lang="en-IN" sz="4000" b="1" dirty="0" smtClean="0"/>
            </a:br>
            <a:r>
              <a:rPr lang="en-IN" sz="4000" b="1" dirty="0" smtClean="0"/>
              <a:t>18.06.2018</a:t>
            </a:r>
            <a:endParaRPr lang="en-IN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1071538" y="2428872"/>
            <a:ext cx="6929486" cy="328331"/>
          </a:xfrm>
        </p:spPr>
        <p:txBody>
          <a:bodyPr>
            <a:normAutofit fontScale="62500" lnSpcReduction="20000"/>
          </a:bodyPr>
          <a:lstStyle/>
          <a:p>
            <a:endParaRPr lang="en-IN" b="1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546713043"/>
              </p:ext>
            </p:extLst>
          </p:nvPr>
        </p:nvGraphicFramePr>
        <p:xfrm>
          <a:off x="1000100" y="1500180"/>
          <a:ext cx="6929486" cy="3277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42"/>
                <a:gridCol w="3714744"/>
              </a:tblGrid>
              <a:tr h="5286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Imphal</a:t>
                      </a:r>
                      <a:r>
                        <a:rPr lang="en-US" sz="1400" dirty="0" smtClean="0"/>
                        <a:t> West Team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Temenglong</a:t>
                      </a:r>
                      <a:r>
                        <a:rPr lang="en-US" sz="1400" dirty="0" smtClean="0"/>
                        <a:t> Team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5717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Bina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Sawhney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Chaman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Prakash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60991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Jayram</a:t>
                      </a:r>
                      <a:r>
                        <a:rPr lang="en-US" sz="1400" dirty="0" smtClean="0"/>
                        <a:t> M.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K C </a:t>
                      </a:r>
                      <a:r>
                        <a:rPr lang="en-US" sz="1400" dirty="0" err="1" smtClean="0"/>
                        <a:t>Meena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64803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Mr</a:t>
                      </a:r>
                      <a:r>
                        <a:rPr lang="en-US" sz="1400" dirty="0" smtClean="0"/>
                        <a:t> D P </a:t>
                      </a:r>
                      <a:r>
                        <a:rPr lang="en-US" sz="1400" dirty="0" err="1" smtClean="0"/>
                        <a:t>Awasthi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Suresh S.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68615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Babasaheb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Tandale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Prashant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Soni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85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Suryavanshi</a:t>
                      </a:r>
                      <a:r>
                        <a:rPr lang="en-US" sz="1400" dirty="0" smtClean="0"/>
                        <a:t>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Rajesh Kumar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257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Shachi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Adyanthaya</a:t>
                      </a: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Anirban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Goswami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385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Mr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Abhilash</a:t>
                      </a:r>
                      <a:r>
                        <a:rPr lang="en-US" sz="1400" baseline="0" dirty="0" smtClean="0"/>
                        <a:t> Philip </a:t>
                      </a: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Saurabh</a:t>
                      </a:r>
                      <a:r>
                        <a:rPr lang="en-US" sz="1400" baseline="0" dirty="0" smtClean="0"/>
                        <a:t> Raj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1762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Dr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Sandesh</a:t>
                      </a:r>
                      <a:r>
                        <a:rPr lang="en-US" sz="1400" dirty="0" smtClean="0"/>
                        <a:t> S.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Prankul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Goel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385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Mr</a:t>
                      </a:r>
                      <a:r>
                        <a:rPr lang="en-US" sz="1400" baseline="0" dirty="0" smtClean="0"/>
                        <a:t> Tushar Mokashi </a:t>
                      </a: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285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-142894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Good Practices</a:t>
            </a:r>
            <a:endParaRPr 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285734"/>
            <a:ext cx="9144000" cy="5000660"/>
          </a:xfrm>
        </p:spPr>
        <p:txBody>
          <a:bodyPr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IN" sz="1800" dirty="0"/>
              <a:t>All the health facilities in </a:t>
            </a:r>
            <a:r>
              <a:rPr lang="en-IN" sz="1800" dirty="0" err="1"/>
              <a:t>Imphal</a:t>
            </a:r>
            <a:r>
              <a:rPr lang="en-IN" sz="1800" dirty="0"/>
              <a:t> west are having adequate infrastructure. </a:t>
            </a:r>
            <a:endParaRPr lang="en-IN" sz="1800" dirty="0" smtClean="0"/>
          </a:p>
          <a:p>
            <a:pPr>
              <a:lnSpc>
                <a:spcPct val="125000"/>
              </a:lnSpc>
            </a:pPr>
            <a:r>
              <a:rPr lang="en-IN" sz="1800" dirty="0" smtClean="0"/>
              <a:t> </a:t>
            </a:r>
            <a:r>
              <a:rPr lang="en-IN" sz="1800" b="1" dirty="0"/>
              <a:t>Standard Treatment guidelines </a:t>
            </a:r>
            <a:r>
              <a:rPr lang="en-IN" sz="1800" dirty="0"/>
              <a:t>are present and well displayed.</a:t>
            </a:r>
          </a:p>
          <a:p>
            <a:pPr lvl="0">
              <a:lnSpc>
                <a:spcPct val="125000"/>
              </a:lnSpc>
            </a:pPr>
            <a:r>
              <a:rPr lang="en-IN" sz="1800" b="1" dirty="0"/>
              <a:t>Implementation and functioning of EVIN </a:t>
            </a:r>
            <a:r>
              <a:rPr lang="en-IN" sz="1800" dirty="0"/>
              <a:t>(Electronic Vaccine Intelligence Network) in all the cold chain points is successful. </a:t>
            </a:r>
          </a:p>
          <a:p>
            <a:pPr>
              <a:lnSpc>
                <a:spcPct val="125000"/>
              </a:lnSpc>
            </a:pPr>
            <a:r>
              <a:rPr lang="en-US" sz="1800" dirty="0" smtClean="0"/>
              <a:t>Started </a:t>
            </a:r>
            <a:r>
              <a:rPr lang="en-US" sz="1800" dirty="0"/>
              <a:t>Bridge Programme training for </a:t>
            </a:r>
            <a:r>
              <a:rPr lang="en-US" sz="1800" b="1" dirty="0"/>
              <a:t>38 Community Health Officers.</a:t>
            </a:r>
          </a:p>
          <a:p>
            <a:pPr>
              <a:lnSpc>
                <a:spcPct val="125000"/>
              </a:lnSpc>
            </a:pPr>
            <a:r>
              <a:rPr lang="en-US" sz="1800" dirty="0"/>
              <a:t>All ASHAs are in place with good understanding about all </a:t>
            </a:r>
            <a:r>
              <a:rPr lang="en-US" sz="1800" dirty="0" smtClean="0"/>
              <a:t>modules.</a:t>
            </a:r>
            <a:endParaRPr lang="en-US" sz="1800" dirty="0"/>
          </a:p>
          <a:p>
            <a:pPr>
              <a:lnSpc>
                <a:spcPct val="125000"/>
              </a:lnSpc>
            </a:pPr>
            <a:r>
              <a:rPr lang="en-US" sz="1800" dirty="0"/>
              <a:t>Data </a:t>
            </a:r>
            <a:r>
              <a:rPr lang="en-US" sz="1800" dirty="0" smtClean="0"/>
              <a:t>in </a:t>
            </a:r>
            <a:r>
              <a:rPr lang="en-US" sz="1800" b="1" dirty="0"/>
              <a:t>HMIS portal </a:t>
            </a:r>
            <a:r>
              <a:rPr lang="en-US" sz="1800" dirty="0"/>
              <a:t>on the number of </a:t>
            </a:r>
            <a:r>
              <a:rPr lang="en-US" sz="1800" b="1" dirty="0"/>
              <a:t>beneficiaries </a:t>
            </a:r>
            <a:r>
              <a:rPr lang="en-US" sz="1800" b="1" dirty="0" smtClean="0"/>
              <a:t> tallies </a:t>
            </a:r>
            <a:r>
              <a:rPr lang="en-US" sz="1800" dirty="0"/>
              <a:t>with the beneficiaries reported in </a:t>
            </a:r>
            <a:r>
              <a:rPr lang="en-US" sz="1800" b="1" dirty="0"/>
              <a:t>MCTS portal </a:t>
            </a:r>
            <a:r>
              <a:rPr lang="en-US" sz="1800" dirty="0"/>
              <a:t>in </a:t>
            </a:r>
            <a:r>
              <a:rPr lang="en-US" sz="1800" dirty="0" err="1"/>
              <a:t>Imphal</a:t>
            </a:r>
            <a:r>
              <a:rPr lang="en-US" sz="1800" dirty="0"/>
              <a:t> West District</a:t>
            </a:r>
          </a:p>
          <a:p>
            <a:pPr>
              <a:lnSpc>
                <a:spcPct val="125000"/>
              </a:lnSpc>
            </a:pPr>
            <a:r>
              <a:rPr lang="en-US" sz="1800" dirty="0"/>
              <a:t>State Quality Assurance Committee (</a:t>
            </a:r>
            <a:r>
              <a:rPr lang="en-US" sz="1800" b="1" dirty="0"/>
              <a:t>SQAC</a:t>
            </a:r>
            <a:r>
              <a:rPr lang="en-US" sz="1800" dirty="0"/>
              <a:t>) &amp; District Quality Assurance Committee (</a:t>
            </a:r>
            <a:r>
              <a:rPr lang="en-US" sz="1800" b="1" dirty="0"/>
              <a:t>DQAC</a:t>
            </a:r>
            <a:r>
              <a:rPr lang="en-US" sz="1800" dirty="0"/>
              <a:t>)  has been </a:t>
            </a:r>
            <a:r>
              <a:rPr lang="en-US" sz="1800" b="1" dirty="0"/>
              <a:t>constituted</a:t>
            </a:r>
            <a:r>
              <a:rPr lang="en-US" sz="1800" dirty="0"/>
              <a:t> at state level &amp; District level respectively. SOPs in labor rooms were found to be present in the facilities visited.</a:t>
            </a:r>
          </a:p>
          <a:p>
            <a:pPr lvl="0">
              <a:lnSpc>
                <a:spcPct val="125000"/>
              </a:lnSpc>
            </a:pPr>
            <a:r>
              <a:rPr lang="en-IN" sz="1800" dirty="0"/>
              <a:t>The </a:t>
            </a:r>
            <a:r>
              <a:rPr lang="en-IN" sz="1800" b="1" dirty="0"/>
              <a:t>UPHC</a:t>
            </a:r>
            <a:r>
              <a:rPr lang="en-IN" sz="1800" dirty="0"/>
              <a:t> visited has a </a:t>
            </a:r>
            <a:r>
              <a:rPr lang="en-IN" sz="1800" b="1" dirty="0"/>
              <a:t>significant HR </a:t>
            </a:r>
            <a:r>
              <a:rPr lang="en-IN" sz="1800" b="1" dirty="0" smtClean="0"/>
              <a:t>pool</a:t>
            </a:r>
            <a:r>
              <a:rPr lang="en-IN" sz="1800" dirty="0" smtClean="0"/>
              <a:t>. </a:t>
            </a:r>
            <a:r>
              <a:rPr lang="en-IN" sz="1800" dirty="0"/>
              <a:t>Further</a:t>
            </a:r>
            <a:r>
              <a:rPr lang="en-IN" sz="1800" b="1" dirty="0"/>
              <a:t>, interns and PG students from RIMS</a:t>
            </a:r>
            <a:r>
              <a:rPr lang="en-IN" sz="1800" dirty="0"/>
              <a:t> provide </a:t>
            </a:r>
            <a:r>
              <a:rPr lang="en-IN" sz="1800" b="1" dirty="0"/>
              <a:t>allopathic and dental </a:t>
            </a:r>
            <a:r>
              <a:rPr lang="en-IN" sz="1800" dirty="0" smtClean="0"/>
              <a:t>services.</a:t>
            </a:r>
            <a:endParaRPr lang="en-US" sz="1800" dirty="0"/>
          </a:p>
          <a:p>
            <a:pPr marL="0" indent="0">
              <a:lnSpc>
                <a:spcPct val="125000"/>
              </a:lnSpc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86706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75166"/>
            <a:ext cx="8991600" cy="4768334"/>
          </a:xfrm>
        </p:spPr>
        <p:txBody>
          <a:bodyPr numCol="1">
            <a:noAutofit/>
          </a:bodyPr>
          <a:lstStyle/>
          <a:p>
            <a:pPr lvl="0" algn="just"/>
            <a:r>
              <a:rPr lang="en-GB" sz="1800" b="1" u="sng" dirty="0" smtClean="0">
                <a:latin typeface="Times New Roman" pitchFamily="18" charset="0"/>
                <a:cs typeface="Times New Roman" pitchFamily="18" charset="0"/>
              </a:rPr>
              <a:t>RMNCH+A services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: Essential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equipment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 such as CPAP, </a:t>
            </a:r>
            <a:r>
              <a:rPr lang="en-GB" sz="1800" dirty="0" err="1">
                <a:latin typeface="Times New Roman" pitchFamily="18" charset="0"/>
                <a:cs typeface="Times New Roman" pitchFamily="18" charset="0"/>
              </a:rPr>
              <a:t>feto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-scope were not available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algn="just"/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Due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list </a:t>
            </a:r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children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for vaccination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tracking of high risk pregnancies </a:t>
            </a:r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not done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18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Blood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Bank services are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not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available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in most of the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facilities.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GB" sz="1800" b="1" u="sng" dirty="0" smtClean="0">
                <a:latin typeface="Times New Roman" pitchFamily="18" charset="0"/>
                <a:cs typeface="Times New Roman" pitchFamily="18" charset="0"/>
              </a:rPr>
              <a:t>Service delivery at facilities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: All the delivery cases are referred to the CHCs/RIMS/JNIMS due to lack of training of Medical officers and staff nurses. </a:t>
            </a:r>
          </a:p>
          <a:p>
            <a:pPr lvl="0" algn="just"/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X-ray, ultrasound and ECG machines are not available. Even if present, not being utilized. </a:t>
            </a:r>
          </a:p>
          <a:p>
            <a:pPr algn="just"/>
            <a:r>
              <a:rPr lang="en-GB" sz="1800" b="1" u="sng" dirty="0" smtClean="0">
                <a:latin typeface="Times New Roman" pitchFamily="18" charset="0"/>
                <a:cs typeface="Times New Roman" pitchFamily="18" charset="0"/>
              </a:rPr>
              <a:t>Drugs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800" b="1" u="sng" dirty="0" smtClean="0">
                <a:latin typeface="Times New Roman" pitchFamily="18" charset="0"/>
                <a:cs typeface="Times New Roman" pitchFamily="18" charset="0"/>
              </a:rPr>
              <a:t>&amp; Warehouse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: L</a:t>
            </a:r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ack of inventory management systems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No classification for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storage of drugs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no essential drug list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, Bin card system segregation of Schedule H drugs . </a:t>
            </a:r>
          </a:p>
          <a:p>
            <a:pPr algn="just"/>
            <a:r>
              <a:rPr lang="en-GB" sz="2000" b="1" u="sng" dirty="0" smtClean="0">
                <a:latin typeface="Times New Roman" pitchFamily="18" charset="0"/>
                <a:cs typeface="Times New Roman" pitchFamily="18" charset="0"/>
              </a:rPr>
              <a:t>Referral </a:t>
            </a:r>
            <a:r>
              <a:rPr lang="en-GB" sz="2000" b="1" u="sng" dirty="0" err="1" smtClean="0">
                <a:latin typeface="Times New Roman" pitchFamily="18" charset="0"/>
                <a:cs typeface="Times New Roman" pitchFamily="18" charset="0"/>
              </a:rPr>
              <a:t>Transport</a:t>
            </a:r>
            <a:r>
              <a:rPr lang="en-GB" sz="2000" dirty="0" err="1" smtClean="0">
                <a:latin typeface="Times New Roman" pitchFamily="18" charset="0"/>
                <a:cs typeface="Times New Roman" pitchFamily="18" charset="0"/>
              </a:rPr>
              <a:t>:Referral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protocols were followed but documentation deficient.</a:t>
            </a:r>
          </a:p>
          <a:p>
            <a:pPr algn="just"/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ambulance service is deficient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due to lack of adequate number of ambulances and the hilly terrain coupled with bad roads.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Bio-medical waste management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not being practiced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most of the facilities.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71736" y="-142894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Area of Concern</a:t>
            </a:r>
            <a:endParaRPr 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20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-214332"/>
            <a:ext cx="8763000" cy="5357832"/>
          </a:xfrm>
        </p:spPr>
        <p:txBody>
          <a:bodyPr numCol="1">
            <a:noAutofit/>
          </a:bodyPr>
          <a:lstStyle/>
          <a:p>
            <a:pPr lvl="0" algn="just"/>
            <a:r>
              <a:rPr lang="en-GB" sz="1800" b="1" u="sng" dirty="0">
                <a:latin typeface="Times New Roman" pitchFamily="18" charset="0"/>
                <a:cs typeface="Times New Roman" pitchFamily="18" charset="0"/>
              </a:rPr>
              <a:t>OOPE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: Out of  pocket expenditure (OOPE) is  low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compared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to other NE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States but still high and is on purchase of drugs mainly. </a:t>
            </a:r>
            <a:endParaRPr lang="en-GB" sz="1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NUHM</a:t>
            </a: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The facility visited has no electricity supply for past two years. </a:t>
            </a:r>
          </a:p>
          <a:p>
            <a:pPr lvl="1" algn="just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spite of strong presence of ASHA’s and MAS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was difficult to mobilize patients to UPHC as the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location of UPHC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was close to a Territory centre (RIMS). </a:t>
            </a:r>
          </a:p>
          <a:p>
            <a:pPr lvl="0" algn="just"/>
            <a:r>
              <a:rPr lang="en-GB" sz="1800" b="1" u="sng" dirty="0" err="1" smtClean="0">
                <a:latin typeface="Times New Roman" pitchFamily="18" charset="0"/>
                <a:cs typeface="Times New Roman" pitchFamily="18" charset="0"/>
              </a:rPr>
              <a:t>RNTCP:</a:t>
            </a:r>
            <a:r>
              <a:rPr lang="en-GB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regards to TB, case notification rate is very low - 84 per 1 Lakh Population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Not all CBNAAT co-located with ART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centres,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No DR TB centres in Tamenglong district and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notification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 from Private sector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not reflected in NIKSHAY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GB" sz="1800" b="1" u="sng" dirty="0" smtClean="0">
                <a:latin typeface="Times New Roman" pitchFamily="18" charset="0"/>
                <a:cs typeface="Times New Roman" pitchFamily="18" charset="0"/>
              </a:rPr>
              <a:t>Finance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: Financial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Management in the state is weak and needs immediate attention. </a:t>
            </a:r>
            <a:endParaRPr lang="en-GB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Regularly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irregular and delayed payment of salaries/ incentives is demotivating for employees and enraging for ASHAs/ beneficiaries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/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Denying payments due to non-linkage of </a:t>
            </a:r>
            <a:r>
              <a:rPr lang="en-GB" sz="1800" b="1" dirty="0" err="1">
                <a:latin typeface="Times New Roman" pitchFamily="18" charset="0"/>
                <a:cs typeface="Times New Roman" pitchFamily="18" charset="0"/>
              </a:rPr>
              <a:t>Aadhar</a:t>
            </a: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 to bank accounts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is currently being practiced and should be avoided. (e.g. JSY/ JSSK beneficiaries, ASHAs, NHM Staff). Regular and permanent diversion of funds is currently being practiced and should be avoided. (e.g. JSSK).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556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9779"/>
            <a:ext cx="7772400" cy="460771"/>
          </a:xfrm>
        </p:spPr>
        <p:txBody>
          <a:bodyPr>
            <a:normAutofit/>
          </a:bodyPr>
          <a:lstStyle/>
          <a:p>
            <a:pPr algn="ctr"/>
            <a:r>
              <a:rPr lang="en-US" sz="1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Recommendations</a:t>
            </a:r>
            <a:endParaRPr lang="en-US" sz="18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158" y="571486"/>
            <a:ext cx="8950842" cy="4419600"/>
          </a:xfrm>
        </p:spPr>
        <p:txBody>
          <a:bodyPr>
            <a:noAutofit/>
          </a:bodyPr>
          <a:lstStyle/>
          <a:p>
            <a:pPr lvl="1">
              <a:lnSpc>
                <a:spcPct val="160000"/>
              </a:lnSpc>
            </a:pP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RMNCH+A 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Establishment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of SNCU, NBSU and NRCs at DH in both the districts.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Strategic upgradation of facilities into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FRU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to help patients in remote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areas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receive timely treatment.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Free Diagnostic services and Free Drug Services: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As 63% of OOPE is contributed.</a:t>
            </a:r>
          </a:p>
          <a:p>
            <a:pPr lvl="1">
              <a:lnSpc>
                <a:spcPct val="160000"/>
              </a:lnSpc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Drugs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and Vaccines Distribution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&amp; Management System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(DVDMS)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is required.</a:t>
            </a:r>
          </a:p>
          <a:p>
            <a:pPr lvl="1">
              <a:lnSpc>
                <a:spcPct val="160000"/>
              </a:lnSpc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Quality testing of drugs by empaneling NABL labs before dispatching is needed.; and for construction of PHCs, CHCs and to undertake major repairs.</a:t>
            </a:r>
          </a:p>
          <a:p>
            <a:pPr lvl="1">
              <a:lnSpc>
                <a:spcPct val="160000"/>
              </a:lnSpc>
            </a:pP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Immunization: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Solar refrigerators to be procured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for vaccine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storage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especially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where there is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no regular electricity and power backup.</a:t>
            </a:r>
          </a:p>
          <a:p>
            <a:pPr lvl="1">
              <a:lnSpc>
                <a:spcPct val="160000"/>
              </a:lnSpc>
            </a:pP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Blood Bank Services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: Blood Bank services to be started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immediately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498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-357208"/>
            <a:ext cx="8991600" cy="564360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Community Process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Untied funds and training activities related to ASHA and VHSNC should be disbursed on priority basis as they could hinder the activities at community level.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National Urban Health Mission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All the staff including M.O need to be oriented on their respective roles and responsibilities under NUHM. Urban Health Nutrition Days (UHND) and Mahila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Aarogya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Samithi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(MAS).</a:t>
            </a:r>
          </a:p>
          <a:p>
            <a:pPr>
              <a:lnSpc>
                <a:spcPct val="150000"/>
              </a:lnSpc>
            </a:pP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Finance: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State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to set up a committee to review gaps in financial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management which will set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up a monitoring and supervision mechanism with a formal review committee chaired by the Secretary HFW for fund utilization on a quarterly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basis</a:t>
            </a:r>
          </a:p>
          <a:p>
            <a:pPr>
              <a:lnSpc>
                <a:spcPct val="150000"/>
              </a:lnSpc>
            </a:pP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Human Resources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State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authorities to expedite the process of recruitment through Public Service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Commission</a:t>
            </a:r>
          </a:p>
          <a:p>
            <a:pPr marL="274320" lvl="1" indent="-274320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</a:pPr>
            <a:r>
              <a:rPr lang="en-US" sz="1800" b="1" u="sng" dirty="0">
                <a:latin typeface="Times New Roman" pitchFamily="18" charset="0"/>
                <a:cs typeface="Times New Roman" pitchFamily="18" charset="0"/>
              </a:rPr>
              <a:t>Others: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Infection control committees to be formed in all the facilities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 indent="-274320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Biomedical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waste to be disposed as per the guidelines.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 indent="-274320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Central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oxygen line and oxygen concentrators to be procured especially for NICU and PICU.</a:t>
            </a:r>
          </a:p>
          <a:p>
            <a:pPr>
              <a:lnSpc>
                <a:spcPct val="150000"/>
              </a:lnSpc>
            </a:pP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21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Facilities visited</a:t>
            </a:r>
            <a:br>
              <a:rPr lang="en-US" sz="3600" dirty="0" smtClean="0"/>
            </a:b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59078045"/>
              </p:ext>
            </p:extLst>
          </p:nvPr>
        </p:nvGraphicFramePr>
        <p:xfrm>
          <a:off x="771727" y="666750"/>
          <a:ext cx="7621622" cy="28168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56487"/>
                <a:gridCol w="2737487"/>
                <a:gridCol w="1927648"/>
              </a:tblGrid>
              <a:tr h="3647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Type of Facility </a:t>
                      </a:r>
                      <a:endParaRPr lang="en-US" sz="1200" b="1" u="sng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Imphal West</a:t>
                      </a:r>
                      <a:endParaRPr lang="en-US" sz="1200" b="1" u="sng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Tamenglong</a:t>
                      </a:r>
                      <a:endParaRPr lang="en-US" sz="1200" b="1" u="sng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330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Medicall</a:t>
                      </a:r>
                      <a:r>
                        <a:rPr lang="en-US" sz="1200" dirty="0">
                          <a:effectLst/>
                        </a:rPr>
                        <a:t> College/ District Hospital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RIMS Hospital 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DH - Tamenglong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330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Community Health </a:t>
                      </a:r>
                      <a:r>
                        <a:rPr lang="en-US" sz="1200" dirty="0" err="1">
                          <a:effectLst/>
                        </a:rPr>
                        <a:t>Centres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Wangoi and Sekmai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Nungba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330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Primary Health </a:t>
                      </a:r>
                      <a:r>
                        <a:rPr lang="en-US" sz="1200" dirty="0" err="1">
                          <a:effectLst/>
                        </a:rPr>
                        <a:t>Centres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Mekola and </a:t>
                      </a:r>
                      <a:r>
                        <a:rPr lang="en-US" sz="1200" dirty="0" err="1">
                          <a:effectLst/>
                        </a:rPr>
                        <a:t>khurkhul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Noney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330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Urban Primary Health </a:t>
                      </a:r>
                      <a:r>
                        <a:rPr lang="en-US" sz="1200" dirty="0" err="1">
                          <a:effectLst/>
                        </a:rPr>
                        <a:t>Centres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Langoltarung and Mantipukhri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5363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Sub Centres 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Naorem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Samusang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Awang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Wabagai</a:t>
                      </a:r>
                      <a:r>
                        <a:rPr lang="en-US" sz="1200" dirty="0">
                          <a:effectLst/>
                        </a:rPr>
                        <a:t> and </a:t>
                      </a:r>
                      <a:r>
                        <a:rPr lang="en-US" sz="1200" dirty="0" err="1">
                          <a:effectLst/>
                        </a:rPr>
                        <a:t>Phumlou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Akhui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  <a:tr h="5363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Villages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Awang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Wabagai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Therni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Govindragramam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Naorem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Akhui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Muktikhullen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3500" marR="63500" marT="63500" marB="63500" anchor="ctr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3638550"/>
            <a:ext cx="7545421" cy="11073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3200" dirty="0" smtClean="0"/>
          </a:p>
          <a:p>
            <a:pPr algn="r"/>
            <a:r>
              <a:rPr lang="en-US" sz="3200" dirty="0" smtClean="0"/>
              <a:t>			</a:t>
            </a:r>
            <a:r>
              <a:rPr lang="en-US" sz="3200" b="1" dirty="0" smtClean="0"/>
              <a:t>Thank You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2635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raft Dissemination PPT (3)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926</Words>
  <Application>Microsoft Office PowerPoint</Application>
  <PresentationFormat>On-screen Show (16:9)</PresentationFormat>
  <Paragraphs>89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Draft Dissemination PPT (3)</vt:lpstr>
      <vt:lpstr>CRM 11- Manipur 18.06.2018</vt:lpstr>
      <vt:lpstr>Slide 2</vt:lpstr>
      <vt:lpstr>Slide 3</vt:lpstr>
      <vt:lpstr>Slide 4</vt:lpstr>
      <vt:lpstr>Recommendations</vt:lpstr>
      <vt:lpstr>Slide 6</vt:lpstr>
      <vt:lpstr>Facilities visited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CRM 11- Manipur 18.06.2018</dc:title>
  <dc:creator>bina sawhney</dc:creator>
  <cp:lastModifiedBy>Rohit</cp:lastModifiedBy>
  <cp:revision>4</cp:revision>
  <dcterms:created xsi:type="dcterms:W3CDTF">2018-06-15T07:41:07Z</dcterms:created>
  <dcterms:modified xsi:type="dcterms:W3CDTF">2018-06-17T15:19:22Z</dcterms:modified>
</cp:coreProperties>
</file>